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9" r:id="rId4"/>
    <p:sldId id="258" r:id="rId5"/>
    <p:sldId id="270" r:id="rId6"/>
    <p:sldId id="269" r:id="rId7"/>
    <p:sldId id="274" r:id="rId8"/>
    <p:sldId id="273" r:id="rId9"/>
    <p:sldId id="272" r:id="rId10"/>
    <p:sldId id="275" r:id="rId11"/>
    <p:sldId id="266" r:id="rId12"/>
    <p:sldId id="271" r:id="rId13"/>
    <p:sldId id="265" r:id="rId14"/>
    <p:sldId id="264" r:id="rId15"/>
    <p:sldId id="263" r:id="rId16"/>
    <p:sldId id="262" r:id="rId17"/>
    <p:sldId id="261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EFC"/>
    <a:srgbClr val="FEF2E8"/>
    <a:srgbClr val="FDD7E8"/>
    <a:srgbClr val="D0F7FC"/>
    <a:srgbClr val="F9E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93" autoAdjust="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582DC-5783-4666-9214-36E102EBD3C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9A94E-03E6-48B5-B1B9-CE679D2F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3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শিক্ষার্থীদের কাছ থেকে বের করে আনা যেতে পারে। যেমন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১ নং চিত্রে কী দেখছ ? উঃ রোগীর জন্য রক্ত প্রয়োজন।২ নং ছবিতে কী দেখছ ? উঃএকজনকে রক্ত দেয়া হচ্ছে। রক্ত দেয়ার আগে রোগীর কোন তথ্য অবশ্যই জানা দরকার  ? উঃরক্তের গ্রুপ । তোমরা ঠিক ধরেছ আজ আমরা পড়ব রক্তের গ্রুপ ।এছাড়াও অন্য কোনো যুক্তিযুক্ত উপায়ে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 যেতে পারে ।  প্রয়োজনে শিক্ষক শিক্ষার্থীদের  সহায়তা করবেন ।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A94E-03E6-48B5-B1B9-CE679D2F98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0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পাঠের প্রথম শিখনফল 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এন্টিজেন</a:t>
            </a:r>
            <a:r>
              <a:rPr lang="en-US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এন্টিবডি</a:t>
            </a:r>
            <a:r>
              <a:rPr lang="en-US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বুঝিয়ে</a:t>
            </a:r>
            <a:r>
              <a:rPr lang="en-US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দিতে</a:t>
            </a:r>
            <a:r>
              <a:rPr lang="en-US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 শিক্ষক অন্য কোন যুক্তিযুক্ত উপায়েও এ কাজটি করতে পারেন।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A94E-03E6-48B5-B1B9-CE679D2F98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7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Rh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ফ্যাক্টর 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বোর্ডে আলোচনার মাধ্যমে বোঝানো যেতে পারে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A94E-03E6-48B5-B1B9-CE679D2F98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5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বোর্ড এ শিক্ষার্থীদের দ্বারা রক্তদানের নিয়মাবলীগুলো ও উপকারিতা লিখনো যেতে পারে ।এক্ষেত্রে রক্তদানে উদ্বুদ্ধকরণের জন্য ৩মিনিটের একটি নাটিকার আয়োজন করা যেতে পারে । নাটিকার বিষয়বস্তু হতে পারে “ রক্তদান একটি মানবিক দায়বদ্ধতা ও সামাজিক অংগীকার 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A94E-03E6-48B5-B1B9-CE679D2F98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7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A94E-03E6-48B5-B1B9-CE679D2F98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2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68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5426" y="8382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93271" y="211826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10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869" y="482093"/>
            <a:ext cx="848037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747009"/>
              </p:ext>
            </p:extLst>
          </p:nvPr>
        </p:nvGraphicFramePr>
        <p:xfrm>
          <a:off x="775138" y="1600200"/>
          <a:ext cx="7543800" cy="4214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  <a:gridCol w="2514600"/>
                <a:gridCol w="2514600"/>
              </a:tblGrid>
              <a:tr h="677088">
                <a:tc>
                  <a:txBody>
                    <a:bodyPr/>
                    <a:lstStyle/>
                    <a:p>
                      <a:pPr algn="ctr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রক্তের গ্রুপ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গ্রুপকে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রক্ত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দান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গ্রুপ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রক্ত গ্রহণ করতে পারবে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77088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68061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85423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83341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41647" y="2514600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41647" y="3362813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B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1647" y="4275011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B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26324" y="5139250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72390" y="251460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A ,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75005" y="2514600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2878" y="2509615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07396" y="2509615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00196" y="3385964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9196" y="3401971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,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5206" y="3362813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43996" y="3371552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16633" y="4240374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B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66863" y="4230146"/>
            <a:ext cx="966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24512" y="524196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,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16633" y="5241964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B ,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19307" y="5229317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B ,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73297" y="5247693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65022" y="5323916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65022" y="245350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ও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84182" y="333026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ও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0148" y="685800"/>
            <a:ext cx="224933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914400"/>
            <a:ext cx="1905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676399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ক্লাসে শিক্ষক কর্তৃক  মনোনিত একটি দল  সকল ছাত্রের  রক্তের গ্রুপের ডাটা সংগ্রহ করবে  যা ব্যবহার করে প্রত্যেক দলের( ৫ দল ) ছাত্ররা  তার দলের কার কার মধ্যে রক্তের বিনিময় করা যাবে  তার তালিকা  তৈরী করবে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236524"/>
              </p:ext>
            </p:extLst>
          </p:nvPr>
        </p:nvGraphicFramePr>
        <p:xfrm>
          <a:off x="762000" y="3581400"/>
          <a:ext cx="75438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  <a:gridCol w="2514600"/>
                <a:gridCol w="2514600"/>
              </a:tblGrid>
              <a:tr h="4572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ছাত্রের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নাম  ও রক্তের গ্রুপ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রক্ত কাকে দিবে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রক্ত কার কাছ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থেকে নিবে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6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http://www.tnews247.com/upload/18_09/blood-don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600200"/>
            <a:ext cx="53884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5523" y="503818"/>
            <a:ext cx="4038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কারা রক্ত দান করতে পারবে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498" y="457674"/>
            <a:ext cx="886284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কারো শরীরে রক্ত সঞ্চালনের আগে কোন কোন পরীক্ষাগুলো করিয়ে নেয়া উচিত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599" y="503818"/>
            <a:ext cx="586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রক্ত দান এর কোনো উপকারিতা আছে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54" y="5337021"/>
            <a:ext cx="515329" cy="6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13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172" y="914400"/>
            <a:ext cx="80772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ক্ত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দানের উপকারিতা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. প্রতিবার রক্তদানের পর রক্তদাতার অস্থিমজ্জা (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Bone marrow)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নতুন রক্ত কণিকা তৈরির জন্য উদ্দীপ্ত হয়।ফলে রক্তদানের দুই সপ্তাহের মধ্যে সে ঘাটতি পূরণ হয়ে যায়।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২. শরীরের রক্ত কণিকা গুলোর মধ্যে লোহিত রক্ত কণিকার আয়ুষ্কাল সর্বোচ্চ ১২০ দিন। তাই ৪ মাস অর্থাৎ ১২০ দিন পর পর রক্তদানে শরীরের কোন ক্ষতি নেই।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৩. রক্তদাতার রক্তে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HIV, Hepatitis-B, Hepatitis-C, Syphilis &amp; Malarial Parasite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এর উপস্থিতি পরীক্ষা করা হয়। রক্তদাতা রক্তদানের ফলে এ টেস্টগুলো বিনামূল্যে করার সুযোগ পাচ্ছেন।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৪. রক্তদানের ফলে রক্তে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Cholesterol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এর পরিমাণ কমে, ফলে হৃদরোগের সম্ভাবনা ৩৩ ভাগ কমে যায়।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৫. রক্তদানে শরীরের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Free radicals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এর পরিমাণ কমে যায়। তাই বার্ধক্যজনিত জটিলতা দেরিতে আসে।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৬. স্বেচ্ছায় রক্তদানে মানসিক প্রশান্তি আসে। কারণ প্রতি ২ সেকেন্ডে বিশ্বে এক ব্যাগ রক্তের প্রয়োজন হয়। আপনার দেওয়া রক্তই একজন মুমূর্ষু রোগীর জীবন বাঁচাতে পারে।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৭. রক্তদান ধর্মীয় দিক থেকে অত্যন্ত পুণ্যের বা সওয়াবের কাজ।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৮. সম্প্রতি ইংল্যান্ডের এক গবেষণায় দেখা গেছে নিয়মিত রক্তদান ক্যান্সার প্রতিরোধে সহায়ক।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৯. মানুষ হিসেবে মানুষের উচিৎ অন্যের সেবায় এগিয়ে আসা। আপনার দেওয়া একব্যাগ রক্ত যদি একটি মানুষের জীবন বাঁচাতে পারে তবে অবশ্যই সামাজিক দায়বদ্ধতার খাতিরে রক্তদানে এগিয়ে আসা উচিৎ।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 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        তাই আসুন প্রতি ৪ মাস পরপর রক্ত দান করি।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172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স্লাইডটি শিক্ষক মহোদয়ের জন্য ।সেজন্য এই স্লাইডটিকে হাইড করে রাখা হয়েছে ।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57200"/>
            <a:ext cx="178768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83820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দূর্ঘটনাজনিত কারনে  রহিম সাহেবের প্রচুর রক্তক্ষরণ  হচ্ছে ।রক্ত সঞ্চালনের আগে তার শরীরের কী কী পরীক্ষা করিয়ে নেয়া উচিত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257800"/>
            <a:ext cx="1600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581400"/>
            <a:ext cx="2286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রোগজীবাণুর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3559" y="3581399"/>
            <a:ext cx="3352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রক্তের রেসাস ফ্যাক্টর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3565634"/>
            <a:ext cx="21336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রক্তের গ্রুপ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419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 সঠিক ?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9555" y="5281447"/>
            <a:ext cx="1600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III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5257800"/>
            <a:ext cx="1905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II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III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0083" y="5281447"/>
            <a:ext cx="22479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I,II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III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2420"/>
            <a:ext cx="1752600" cy="178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200" y="2831407"/>
            <a:ext cx="83820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সৌরভের রক্তের গ্রুপ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AB.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 কোন গ্রুপের রক্ত গ্রহণ করতে পারবে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966" y="4431607"/>
            <a:ext cx="173683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.A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O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4448823"/>
            <a:ext cx="173683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O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200" y="4448823"/>
            <a:ext cx="173683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.A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B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4448823"/>
            <a:ext cx="2590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.A,B,O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AB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293" y="3123794"/>
            <a:ext cx="83820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সাদমান সাহেব একজন সুস্থ মানুষ ।তাঁর দেহ থেকে কত 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 রক্ত বের করে দিলে তাঁর তেমন কোন অসুবিধা হবে না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059" y="4723994"/>
            <a:ext cx="196543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৩৫০মি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5459" y="4751720"/>
            <a:ext cx="173683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৪৫০মি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0893" y="4741210"/>
            <a:ext cx="194966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৫৫০মি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4493" y="4751720"/>
            <a:ext cx="1828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৬৫০মি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build="allAtOnce" animBg="1"/>
      <p:bldP spid="14" grpId="1" build="allAtOnce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build="allAtOnce" animBg="1"/>
      <p:bldP spid="20" grpId="1" build="allAtOnce" animBg="1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15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2583" y="765720"/>
            <a:ext cx="25146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883" y="2362200"/>
            <a:ext cx="838200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“আমাদের প্রত্যেকের উচিত রক্ত দান করা ও সকলকে রক্ত দানে উৎসাহিত করা”-উক্তিটির সাথে তোমার সমর্থন থাকলে তা উপস্থাপন কর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16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4457" y="1905000"/>
            <a:ext cx="280814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এন্টিজেন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এন্টিবডি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সর্বজনীন রক্তদাতা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সর্বজনীন রক্তগ্রহীতা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রক্ত সংযোজন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রেসাস ফ্যাক্টর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8303" y="1027005"/>
            <a:ext cx="3432897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গুরুত্বপূর্ণ  শব্দসমূহ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17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86200" y="3352800"/>
            <a:ext cx="4800600" cy="2231230"/>
            <a:chOff x="2095500" y="2727961"/>
            <a:chExt cx="4419600" cy="2231230"/>
          </a:xfrm>
        </p:grpSpPr>
        <p:sp>
          <p:nvSpPr>
            <p:cNvPr id="7" name="TextBox 6"/>
            <p:cNvSpPr txBox="1"/>
            <p:nvPr/>
          </p:nvSpPr>
          <p:spPr>
            <a:xfrm>
              <a:off x="2095500" y="2727961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ধ 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09900" y="2727961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ন্য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29100" y="2743200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বা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19700" y="2743200"/>
              <a:ext cx="1295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দ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3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51" y="1066800"/>
            <a:ext cx="2037270" cy="269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123456\New folder (2)\122v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524000"/>
            <a:ext cx="3406527" cy="3581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18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328" y="3089196"/>
            <a:ext cx="87630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</a:t>
            </a:r>
            <a:endParaRPr lang="bn-BD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28" y="5181600"/>
            <a:ext cx="8763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প্রভাষক, 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কুমিল্লা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609600"/>
            <a:ext cx="24202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644503">
            <a:off x="4983422" y="4207284"/>
            <a:ext cx="3596756" cy="144736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15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15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23456\New folder (2)\blood-Donation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8"/>
          <a:stretch/>
        </p:blipFill>
        <p:spPr bwMode="auto">
          <a:xfrm>
            <a:off x="1295400" y="990600"/>
            <a:ext cx="4740468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139931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405" y="1781478"/>
            <a:ext cx="77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3200" b="1" baseline="30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b="1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3894" y="732844"/>
            <a:ext cx="73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3200" b="1" baseline="300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3200" b="1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1766" y="1781478"/>
            <a:ext cx="82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baseline="300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3200" b="1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975" y="1317619"/>
            <a:ext cx="676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3200" b="1" baseline="300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3200" b="1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893" y="73284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AB</a:t>
            </a:r>
            <a:r>
              <a:rPr lang="en-US" sz="3200" b="1" baseline="300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3200" b="1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405" y="2331469"/>
            <a:ext cx="601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3200" b="1" baseline="30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b="1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475" y="1183769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AB</a:t>
            </a:r>
            <a:r>
              <a:rPr lang="en-US" sz="3200" b="1" baseline="30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b="1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1056" y="2331468"/>
            <a:ext cx="580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baseline="30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b="1" baseline="30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8125" y="447675"/>
            <a:ext cx="8667750" cy="5962650"/>
            <a:chOff x="238125" y="447675"/>
            <a:chExt cx="8667750" cy="5962650"/>
          </a:xfrm>
        </p:grpSpPr>
        <p:pic>
          <p:nvPicPr>
            <p:cNvPr id="5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447675"/>
              <a:ext cx="8667750" cy="596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048000" y="1505686"/>
              <a:ext cx="3048000" cy="856513"/>
            </a:xfrm>
            <a:prstGeom prst="round2Diag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8000" b="1" dirty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0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81600" y="3200400"/>
              <a:ext cx="2507672" cy="1585234"/>
            </a:xfrm>
            <a:prstGeom prst="rect">
              <a:avLst/>
            </a:prstGeom>
            <a:noFill/>
            <a:effectLst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আফরোজা নাসরীন সুলতানা </a:t>
              </a:r>
            </a:p>
            <a:p>
              <a:r>
                <a:rPr lang="bn-BD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সহ</a:t>
              </a:r>
              <a:r>
                <a:rPr lang="en-US" b="1" dirty="0" err="1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কারী</a:t>
              </a:r>
              <a:r>
                <a:rPr lang="bn-BD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শিক্ষক</a:t>
              </a:r>
              <a:endParaRPr lang="en-US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রংপুর জিলা স্কুল, রংপুর ।  </a:t>
              </a:r>
              <a:endParaRPr lang="en-US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537855" y="2961965"/>
              <a:ext cx="228600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জীববিজ্ঞান</a:t>
              </a:r>
              <a:endParaRPr lang="bn-BD" sz="32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৯ম</a:t>
              </a:r>
              <a:r>
                <a:rPr lang="en-GB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১০ম</a:t>
              </a:r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শ্রেণি </a:t>
              </a:r>
              <a:endParaRPr lang="en-US" sz="32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৬ষ্ঠ অধ্যায় </a:t>
              </a:r>
              <a:endParaRPr lang="bn-BD" sz="32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 rot="5183078">
              <a:off x="4184303" y="3194112"/>
              <a:ext cx="484632" cy="498053"/>
            </a:xfrm>
            <a:prstGeom prst="chevron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 rot="5183078">
              <a:off x="4205751" y="3861587"/>
              <a:ext cx="484632" cy="498053"/>
            </a:xfrm>
            <a:prstGeom prst="chevron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 rot="5183078">
              <a:off x="4205752" y="4431134"/>
              <a:ext cx="484632" cy="498053"/>
            </a:xfrm>
            <a:prstGeom prst="chevron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2" descr="C:\Users\User\Desktop\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695" b="19883"/>
            <a:stretch/>
          </p:blipFill>
          <p:spPr bwMode="auto">
            <a:xfrm>
              <a:off x="6003879" y="1883708"/>
              <a:ext cx="1297867" cy="14879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76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6" descr="C:\Users\User\Desktop\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199"/>
            <a:ext cx="5029200" cy="3777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2774" y="4996744"/>
            <a:ext cx="3067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রক্তের গ্রুপ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23456\New folder (2)\KLV-32EX3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199"/>
            <a:ext cx="5715000" cy="38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7400" y="3810000"/>
            <a:ext cx="52578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3777732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একজন মূমুর্ষ রোগীকে বাঁচাতে এগিয়ে আসুন ,রক্তের গ্রুপ  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পজেটিভ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82026"/>
            <a:ext cx="6096000" cy="584775"/>
          </a:xfrm>
          <a:prstGeom prst="rect">
            <a:avLst/>
          </a:prstGeom>
          <a:solidFill>
            <a:srgbClr val="ECFEF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টিভিতে নীচের দিকে কী দেখতে পারছ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/>
      <p:bldP spid="8" grpId="1"/>
      <p:bldP spid="8" grpId="2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5981" y="2587994"/>
            <a:ext cx="4804520" cy="523220"/>
          </a:xfrm>
          <a:prstGeom prst="rect">
            <a:avLst/>
          </a:prstGeom>
          <a:solidFill>
            <a:srgbClr val="D0F7F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রক্তের গ্রু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191" y="3449782"/>
            <a:ext cx="577904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গ্রুপের রক্তের বৈশিষ্ট্য ব্যাখ্যা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4094" y="4207545"/>
            <a:ext cx="8022706" cy="523220"/>
          </a:xfrm>
          <a:prstGeom prst="rect">
            <a:avLst/>
          </a:prstGeom>
          <a:solidFill>
            <a:srgbClr val="ECFEF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 বৈশিষ্ট্যের উপর ভিত্তি করে রক্ত নির্বাচন করতে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5745" y="1579941"/>
            <a:ext cx="3507692" cy="584775"/>
          </a:xfrm>
          <a:prstGeom prst="rect">
            <a:avLst/>
          </a:prstGeom>
          <a:solidFill>
            <a:srgbClr val="FEF2E8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633451" y="5126182"/>
            <a:ext cx="831443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রক্তদানের নিয়মাবলী এবং এর সামাজিক দায়বদ্ধতা বর্ণনা  করতে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17" y="1295400"/>
            <a:ext cx="138356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443346"/>
            <a:ext cx="2438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905000"/>
            <a:ext cx="3200400" cy="3200400"/>
            <a:chOff x="381000" y="1752600"/>
            <a:chExt cx="3200400" cy="3200400"/>
          </a:xfrm>
        </p:grpSpPr>
        <p:pic>
          <p:nvPicPr>
            <p:cNvPr id="2053" name="Picture 5" descr="http://printables.atozteacherstuff.com/wp-content/themes/canvas/functions/thumb.php?src=wp-content/uploads/2011/09/body_outline.gif&amp;w=200&amp;h=200&amp;zc=1&amp;q=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752600"/>
              <a:ext cx="3200400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143000" y="4953000"/>
              <a:ext cx="1828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12618" y="344361"/>
            <a:ext cx="8077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টেস্টটিউবে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অংশে রক্তের কোন কোন উপাদান আছে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5182" y="265235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7582" y="317557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0982" y="2590800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0982" y="4236423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0982" y="3477491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29797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লোহিত রক্ত কণিকা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6564" y="2652354"/>
            <a:ext cx="93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রক্তরস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6927" y="5623441"/>
            <a:ext cx="1828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রক্ত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0918" y="341531"/>
            <a:ext cx="4800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রক্তরস ও রক্তকণিকায় কী দেখছ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52109" y="4528809"/>
            <a:ext cx="401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6072" y="4062266"/>
            <a:ext cx="51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43700" y="1347050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B=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এন্টিজেন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19900" y="1674167"/>
            <a:ext cx="184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b=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এন্টিবডি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4902" y="341531"/>
            <a:ext cx="37528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এন্টিজেন ও এন্টিবডি কী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5736" y="344361"/>
            <a:ext cx="703118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এন্টিজেন ও এন্টিবডির উপস্থিতি  রক্তে কেন প্রয়োজন?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5459" y="5623441"/>
            <a:ext cx="745028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উপস্থিতির জন্য মানুষের রক্তকে বিভিন্ন গ্রুপে ভাগ করা যায়।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06881" y="344361"/>
            <a:ext cx="244879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রক্তের গ্রুপ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5736" y="5438775"/>
            <a:ext cx="7031182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এন্টিজেন ও এন্টিবডির উপস্থিতির উপর ভিত্তি করে মানুষের রক্তকে গ্রুপে ভাগ করা হয়েছে ।একেই রক্তের গ্রুপ বলে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8818" y="344360"/>
            <a:ext cx="706495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প্রত্যেক মানুষের রক্তে কী এই সব উপাদানগুলো থাকে?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  <p:bldP spid="9" grpId="0"/>
      <p:bldP spid="9" grpId="1"/>
      <p:bldP spid="14" grpId="0"/>
      <p:bldP spid="14" grpId="1"/>
      <p:bldP spid="10" grpId="0"/>
      <p:bldP spid="10" grpId="1"/>
      <p:bldP spid="16" grpId="0"/>
      <p:bldP spid="16" grpId="1"/>
      <p:bldP spid="17" grpId="0"/>
      <p:bldP spid="11" grpId="0"/>
      <p:bldP spid="19" grpId="0"/>
      <p:bldP spid="13" grpId="0" animBg="1"/>
      <p:bldP spid="13" grpId="1" animBg="1"/>
      <p:bldP spid="21" grpId="0" animBg="1"/>
      <p:bldP spid="21" grpId="1" animBg="1"/>
      <p:bldP spid="22" grpId="0"/>
      <p:bldP spid="22" grpId="1"/>
      <p:bldP spid="23" grpId="0"/>
      <p:bldP spid="23" grpId="1"/>
      <p:bldP spid="24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123456\New folder (2)\Karl_Landsteiner_no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06" y="958405"/>
            <a:ext cx="3245894" cy="45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34" y="1447800"/>
            <a:ext cx="3076575" cy="40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106" y="318655"/>
            <a:ext cx="2438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E:\Root\Animated-gif-spinning-question-mark-picture-moving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21" y="5307785"/>
            <a:ext cx="369711" cy="5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01353" y="282790"/>
            <a:ext cx="5105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ভদ্রলোকটি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9700" y="5613614"/>
            <a:ext cx="62865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কার্লল্যান্ড স্টেইনার ১৯০১ সালে রক্তের গ্রুপের শ্রেণিবিন্যাস  ও নামকরণ করেন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79853"/>
            <a:ext cx="8153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চিত্রগুলো দেখি বলি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গ্রুপে কোন এন্টিজেন ও কোন এন্টিবডি উপস্থিত?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15701"/>
              </p:ext>
            </p:extLst>
          </p:nvPr>
        </p:nvGraphicFramePr>
        <p:xfrm>
          <a:off x="1752600" y="1342191"/>
          <a:ext cx="7239000" cy="4753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3000"/>
                <a:gridCol w="2413000"/>
                <a:gridCol w="2413000"/>
              </a:tblGrid>
              <a:tr h="710625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রক্তের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গ্রুপ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এন্টিজেন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এন্টিবডি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108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10108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B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10108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AB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</a:tr>
              <a:tr h="10108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O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5" descr="C:\Users\User\Desktop\Eight -B\b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39" y="2052816"/>
            <a:ext cx="762000" cy="9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User\Desktop\Eight -B\b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26" y="2992801"/>
            <a:ext cx="801026" cy="9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User\Desktop\Eight -B\b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39" y="4074213"/>
            <a:ext cx="774935" cy="9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User\Desktop\Eight -B\b-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98" y="5148113"/>
            <a:ext cx="722404" cy="8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5400" y="223042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318723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3445" y="4252787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A,B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3445" y="5294761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223635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529476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a,b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1400" y="3241699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1400" y="4252787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নেই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4900" y="379853"/>
            <a:ext cx="6629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একধরণের এন্টিজেনের অনুরূপ এন্টিবডি কেন থাকবে না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552" y="381000"/>
            <a:ext cx="8382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এন্টিজেনের ভিত্তিতে আমরা পৃথিবীতে কত গ্রুপের রক্তের মানুষ দেখতে পাই?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8087"/>
            <a:ext cx="1617490" cy="121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3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143000" cy="365125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10/22/2015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356350"/>
            <a:ext cx="1676401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0" y="393700"/>
            <a:ext cx="75152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1157</Words>
  <Application>Microsoft Office PowerPoint</Application>
  <PresentationFormat>On-screen Show (4:3)</PresentationFormat>
  <Paragraphs>221</Paragraphs>
  <Slides>18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98</cp:revision>
  <dcterms:created xsi:type="dcterms:W3CDTF">2006-08-16T00:00:00Z</dcterms:created>
  <dcterms:modified xsi:type="dcterms:W3CDTF">2016-08-09T09:22:31Z</dcterms:modified>
</cp:coreProperties>
</file>